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7" r:id="rId2"/>
    <p:sldId id="274" r:id="rId3"/>
    <p:sldId id="271" r:id="rId4"/>
    <p:sldId id="292" r:id="rId5"/>
    <p:sldId id="272" r:id="rId6"/>
    <p:sldId id="289" r:id="rId7"/>
    <p:sldId id="298" r:id="rId8"/>
    <p:sldId id="290" r:id="rId9"/>
    <p:sldId id="293" r:id="rId10"/>
    <p:sldId id="294" r:id="rId11"/>
    <p:sldId id="297" r:id="rId12"/>
    <p:sldId id="291" r:id="rId13"/>
    <p:sldId id="295" r:id="rId14"/>
    <p:sldId id="296" r:id="rId15"/>
    <p:sldId id="259" r:id="rId16"/>
    <p:sldId id="261" r:id="rId17"/>
    <p:sldId id="263" r:id="rId18"/>
    <p:sldId id="262" r:id="rId19"/>
    <p:sldId id="264" r:id="rId20"/>
    <p:sldId id="276" r:id="rId21"/>
    <p:sldId id="278" r:id="rId22"/>
    <p:sldId id="277" r:id="rId23"/>
    <p:sldId id="279" r:id="rId24"/>
    <p:sldId id="281" r:id="rId25"/>
    <p:sldId id="282" r:id="rId26"/>
    <p:sldId id="284" r:id="rId27"/>
    <p:sldId id="285" r:id="rId28"/>
    <p:sldId id="275" r:id="rId29"/>
    <p:sldId id="265" r:id="rId30"/>
    <p:sldId id="266" r:id="rId31"/>
    <p:sldId id="268" r:id="rId32"/>
    <p:sldId id="269" r:id="rId33"/>
    <p:sldId id="287" r:id="rId34"/>
    <p:sldId id="288" r:id="rId35"/>
    <p:sldId id="286" r:id="rId3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1F5129"/>
    <a:srgbClr val="0000CC"/>
    <a:srgbClr val="990033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, без мрежа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6" autoAdjust="0"/>
    <p:restoredTop sz="94660"/>
  </p:normalViewPr>
  <p:slideViewPr>
    <p:cSldViewPr>
      <p:cViewPr varScale="1">
        <p:scale>
          <a:sx n="68" d="100"/>
          <a:sy n="68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C45CF-74D4-40D0-AB70-B3D82534CB2E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1F440-E756-416B-9126-DBC5EE45734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788738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1F440-E756-416B-9126-DBC5EE457344}" type="slidenum">
              <a:rPr lang="bg-BG" smtClean="0"/>
              <a:pPr/>
              <a:t>10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74663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54994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83282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44217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407131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92338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58763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44105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77797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78417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0461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F24BE-A77E-4467-BF25-AB783757EE69}" type="datetimeFigureOut">
              <a:rPr lang="bg-BG" smtClean="0"/>
              <a:pPr/>
              <a:t>9.6.2021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72997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nimki pr\за презентацията\are.5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8840"/>
            <a:ext cx="5943600" cy="247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99261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384"/>
            <a:ext cx="9177180" cy="7372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content-frt3-1.xx.fbcdn.net/v/t1.0-0/s480x480/15590200_345659492486155_905905348659174818_n.jpg?oh=54b4c5fec831013dd937a895596d846e&amp;oe=5984FA5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331">
            <a:off x="4636343" y="3739144"/>
            <a:ext cx="3776808" cy="2406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артина 6" descr="86177139_186007802677481_733595231364474470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37191">
            <a:off x="801330" y="3591067"/>
            <a:ext cx="3333227" cy="249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49" name="Picture 1" descr="C:\Users\User\Downloads\197466889_172358901516752_265893313771943035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05548">
            <a:off x="928662" y="571480"/>
            <a:ext cx="3571900" cy="267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0" name="Picture 2" descr="C:\Users\User\Desktop\195107785_1425436537841773_763053689743667207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04009">
            <a:off x="4969890" y="613557"/>
            <a:ext cx="3714744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26421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14"/>
            <a:ext cx="9177180" cy="7372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500570"/>
            <a:ext cx="2872502" cy="2165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7" y="288021"/>
            <a:ext cx="3091307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артина 8" descr="85232251_138583203963210_783868839323919974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2571744"/>
            <a:ext cx="2381235" cy="2071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1" name="Picture 1" descr="C:\Users\User\Desktop\195261721_1425436494508444_326423524431392203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14291"/>
            <a:ext cx="3143240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3" name="Picture 3" descr="C:\Users\User\Desktop\124980090_1281618755556886_3317145185877101749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214818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 descr="C:\Users\User\Desktop\194494275_1425436571175103_4934268614496973959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1928802"/>
            <a:ext cx="3143272" cy="2727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1773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17249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 rot="20232884">
            <a:off x="-254575" y="538993"/>
            <a:ext cx="4161297" cy="954107"/>
          </a:xfrm>
          <a:prstGeom prst="rect">
            <a:avLst/>
          </a:prstGeom>
          <a:noFill/>
          <a:effectLst>
            <a:outerShdw blurRad="63500" dist="50800" dir="5400000" algn="ctr" rotWithShape="0">
              <a:srgbClr val="000000">
                <a:alpha val="9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  <a:latin typeface="Segoe Print" pitchFamily="2" charset="0"/>
              </a:rPr>
              <a:t>Нашите постижения</a:t>
            </a:r>
            <a:endParaRPr lang="bg-BG" sz="28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11" name="Картина 10" descr="97917141_2969333436485164_253567730061200588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3500438"/>
            <a:ext cx="2928958" cy="2881311"/>
          </a:xfrm>
          <a:prstGeom prst="rect">
            <a:avLst/>
          </a:prstGeom>
        </p:spPr>
      </p:pic>
      <p:pic>
        <p:nvPicPr>
          <p:cNvPr id="12" name="Картина 11" descr="98072885_652028458978373_872273788848517939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500042"/>
            <a:ext cx="2928934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7" name="Picture 1" descr="C:\Users\User\Desktop\156205121_1362368390815255_7406442813109982993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428736"/>
            <a:ext cx="3071834" cy="257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8" name="Picture 2" descr="C:\Users\User\Desktop\125345236_1281612402224188_855392650819013904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86190"/>
            <a:ext cx="271464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Picture 3" descr="C:\Users\User\Desktop\187997560_1416952888690138_7929338723399824049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714752"/>
            <a:ext cx="2381253" cy="2863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469518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384"/>
            <a:ext cx="9177180" cy="7372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857628"/>
            <a:ext cx="3677208" cy="269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артина 6" descr="84400311_485299432160271_880573421447020544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3286124"/>
            <a:ext cx="3214710" cy="3401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Картина 7" descr="86287826_528081194487860_879781104348613836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285728"/>
            <a:ext cx="3165680" cy="2374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5" name="Picture 3" descr="Известни са финалистите в свободния стил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28"/>
            <a:ext cx="3768269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C:\Users\User\Desktop\160492631_1369955073389920_6507538654872732740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285860"/>
            <a:ext cx="2714620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41142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384"/>
            <a:ext cx="9177180" cy="737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1778827" y="400308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Благотворителност</a:t>
            </a:r>
            <a:endParaRPr lang="bg-BG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5124" name="Picture 4" descr="https://scontent-frt3-1.xx.fbcdn.net/v/t1.0-0/p320x320/14523132_309254769459961_709663353213120331_n.jpg?oh=6c768947794a2d7fd98a167a4642fcc6&amp;oe=599267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5658"/>
            <a:ext cx="3623748" cy="2309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80114771_1000459997006098_917931782715526348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229204"/>
            <a:ext cx="3571900" cy="2271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Картина 8" descr="79786262_1001048940280537_6835011371466227712_n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72612">
            <a:off x="4813795" y="1165857"/>
            <a:ext cx="3649920" cy="2737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Картина 9" descr="87385548_749839482214417_467372732782424883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13066">
            <a:off x="714348" y="3571876"/>
            <a:ext cx="3619499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603778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nimki pr\734633162152022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0"/>
            <a:ext cx="7560332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467544" y="620688"/>
            <a:ext cx="34563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00CC00"/>
                </a:solidFill>
                <a:latin typeface="Comic Sans MS" pitchFamily="66" charset="0"/>
              </a:rPr>
              <a:t>НАШАТА</a:t>
            </a:r>
          </a:p>
          <a:p>
            <a:pPr algn="ctr"/>
            <a:r>
              <a:rPr lang="bg-BG" sz="3200" b="1" dirty="0" smtClean="0">
                <a:solidFill>
                  <a:srgbClr val="00CC00"/>
                </a:solidFill>
                <a:latin typeface="Comic Sans MS" pitchFamily="66" charset="0"/>
              </a:rPr>
              <a:t>ВИЗИЯ</a:t>
            </a:r>
            <a:endParaRPr lang="bg-BG" sz="3200" b="1" dirty="0">
              <a:solidFill>
                <a:srgbClr val="00CC00"/>
              </a:solidFill>
              <a:latin typeface="Comic Sans MS" pitchFamily="66" charset="0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125760" y="2060848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latin typeface="Segoe Print" pitchFamily="2" charset="0"/>
              </a:rPr>
              <a:t>ДЪЛГОЛЕТНА ТРАДИЦИЯ</a:t>
            </a:r>
            <a:endParaRPr lang="bg-BG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0" y="3140968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latin typeface="Segoe Print" pitchFamily="2" charset="0"/>
              </a:rPr>
              <a:t>МОДЕРНО НАСТОЯЩЕ</a:t>
            </a:r>
            <a:endParaRPr lang="bg-BG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0" y="4437112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latin typeface="Segoe Print" pitchFamily="2" charset="0"/>
              </a:rPr>
              <a:t>УСПЕШНА РЕАЛИЗАЦИЯ</a:t>
            </a:r>
            <a:endParaRPr lang="bg-BG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0" y="5517232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latin typeface="Segoe Print" pitchFamily="2" charset="0"/>
              </a:rPr>
              <a:t>ПЕРСПЕКТИВНО БЪДЕЩЕ</a:t>
            </a:r>
            <a:endParaRPr lang="bg-BG" b="1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5955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Rcy;&amp;iecy;&amp;zcy;&amp;ucy;&amp;lcy;&amp;tcy;&amp;acy;&amp;tcy; &amp;scy; &amp;icy;&amp;zcy;&amp;ocy;&amp;bcy;&amp;rcy;&amp;acy;&amp;zhcy;&amp;iecy;&amp;ncy;&amp;icy;&amp;iecy; &amp;zcy;&amp;acy; &amp;fcy;&amp;ocy;&amp;ncy;&amp;ocy;&amp;vcy;&amp;iecy; &amp;zcy;&amp;acy; &amp;pcy;&amp;rcy;&amp;iecy;&amp;zcy;&amp;iecy;&amp;ncy;&amp;tcy;&amp;acy;&amp;tscy;&amp;icy;&amp;icy;-&amp;zcy;&amp;acy; &amp;khcy;&amp;ocy;&amp;tcy;&amp;iecy;&amp;l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" y="924309"/>
            <a:ext cx="9123709" cy="5933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авоъгълник 8"/>
          <p:cNvSpPr/>
          <p:nvPr/>
        </p:nvSpPr>
        <p:spPr>
          <a:xfrm>
            <a:off x="-60466" y="188640"/>
            <a:ext cx="48603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bg-BG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Правоъгълник 9"/>
          <p:cNvSpPr/>
          <p:nvPr/>
        </p:nvSpPr>
        <p:spPr>
          <a:xfrm>
            <a:off x="1787236" y="3188296"/>
            <a:ext cx="22172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МОЖЕЩ</a:t>
            </a:r>
            <a:endParaRPr lang="bg-BG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авоъгълник 10"/>
          <p:cNvSpPr/>
          <p:nvPr/>
        </p:nvSpPr>
        <p:spPr>
          <a:xfrm>
            <a:off x="105580" y="2314196"/>
            <a:ext cx="32214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УСПЯВАЩ</a:t>
            </a:r>
            <a:endParaRPr lang="bg-BG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Правоъгълник 11"/>
          <p:cNvSpPr/>
          <p:nvPr/>
        </p:nvSpPr>
        <p:spPr>
          <a:xfrm>
            <a:off x="5002306" y="6129898"/>
            <a:ext cx="35301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УЧЕНИКЪТ</a:t>
            </a:r>
            <a:endParaRPr lang="bg-BG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авоъгълник 14"/>
          <p:cNvSpPr/>
          <p:nvPr/>
        </p:nvSpPr>
        <p:spPr>
          <a:xfrm>
            <a:off x="20291" y="332656"/>
            <a:ext cx="5282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НАШАТА МИСИЯ</a:t>
            </a:r>
            <a:endParaRPr lang="bg-BG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6" name="Правоъгълник 15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bg-BG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авоъгълник 16"/>
          <p:cNvSpPr/>
          <p:nvPr/>
        </p:nvSpPr>
        <p:spPr>
          <a:xfrm>
            <a:off x="2895873" y="4077072"/>
            <a:ext cx="19639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ЗНАЕЩ</a:t>
            </a:r>
            <a:endParaRPr lang="bg-BG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3966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snimki pr\powerpoint-e1309259314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" y="116632"/>
            <a:ext cx="9144000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Правоъгълник 1"/>
          <p:cNvSpPr/>
          <p:nvPr/>
        </p:nvSpPr>
        <p:spPr>
          <a:xfrm>
            <a:off x="469237" y="683309"/>
            <a:ext cx="5112568" cy="2862322"/>
          </a:xfrm>
          <a:prstGeom prst="rect">
            <a:avLst/>
          </a:prstGeom>
          <a:solidFill>
            <a:schemeClr val="bg1"/>
          </a:solidFill>
          <a:ln w="95250" cap="rnd" cmpd="tri">
            <a:solidFill>
              <a:srgbClr val="7030A0"/>
            </a:solidFill>
          </a:ln>
        </p:spPr>
        <p:txBody>
          <a:bodyPr wrap="square" anchor="ctr" anchorCtr="0">
            <a:spAutoFit/>
          </a:bodyPr>
          <a:lstStyle/>
          <a:p>
            <a:pPr algn="ctr"/>
            <a:endParaRPr lang="bg-BG" sz="2800" b="1" u="sng" dirty="0" smtClean="0">
              <a:solidFill>
                <a:srgbClr val="7030A0"/>
              </a:solidFill>
              <a:latin typeface="Segoe Script" pitchFamily="34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Segoe Script" pitchFamily="34" charset="0"/>
              </a:rPr>
              <a:t>ПРИЕМ </a:t>
            </a:r>
            <a:r>
              <a:rPr lang="en-US" sz="2800" b="1" dirty="0">
                <a:solidFill>
                  <a:srgbClr val="7030A0"/>
                </a:solidFill>
                <a:latin typeface="Segoe Script" pitchFamily="34" charset="0"/>
              </a:rPr>
              <a:t>ЗА </a:t>
            </a:r>
            <a:r>
              <a:rPr lang="en-US" sz="3200" b="1" dirty="0" smtClean="0">
                <a:solidFill>
                  <a:srgbClr val="7030A0"/>
                </a:solidFill>
                <a:latin typeface="Segoe Script" pitchFamily="34" charset="0"/>
              </a:rPr>
              <a:t>20</a:t>
            </a:r>
            <a:r>
              <a:rPr lang="bg-BG" sz="3200" b="1" dirty="0" smtClean="0">
                <a:solidFill>
                  <a:srgbClr val="7030A0"/>
                </a:solidFill>
                <a:latin typeface="Segoe Script" pitchFamily="34" charset="0"/>
              </a:rPr>
              <a:t>2</a:t>
            </a:r>
            <a:r>
              <a:rPr lang="en-US" sz="3200" b="1" dirty="0" smtClean="0">
                <a:solidFill>
                  <a:srgbClr val="7030A0"/>
                </a:solidFill>
                <a:latin typeface="Segoe Script" pitchFamily="34" charset="0"/>
              </a:rPr>
              <a:t>1</a:t>
            </a:r>
            <a:r>
              <a:rPr lang="bg-BG" sz="3200" b="1" dirty="0" smtClean="0">
                <a:solidFill>
                  <a:srgbClr val="7030A0"/>
                </a:solidFill>
                <a:latin typeface="Segoe Script" pitchFamily="34" charset="0"/>
              </a:rPr>
              <a:t>/</a:t>
            </a:r>
            <a:r>
              <a:rPr lang="en-US" sz="3200" b="1" dirty="0" smtClean="0">
                <a:solidFill>
                  <a:srgbClr val="7030A0"/>
                </a:solidFill>
                <a:latin typeface="Segoe Script" pitchFamily="34" charset="0"/>
              </a:rPr>
              <a:t>20</a:t>
            </a:r>
            <a:r>
              <a:rPr lang="bg-BG" sz="3200" b="1" dirty="0" smtClean="0">
                <a:solidFill>
                  <a:srgbClr val="7030A0"/>
                </a:solidFill>
                <a:latin typeface="Segoe Script" pitchFamily="34" charset="0"/>
              </a:rPr>
              <a:t>2</a:t>
            </a:r>
            <a:r>
              <a:rPr lang="en-US" sz="3200" b="1" dirty="0" smtClean="0">
                <a:solidFill>
                  <a:srgbClr val="7030A0"/>
                </a:solidFill>
                <a:latin typeface="Segoe Script" pitchFamily="34" charset="0"/>
              </a:rPr>
              <a:t>2</a:t>
            </a:r>
            <a:endParaRPr lang="bg-BG" sz="3200" b="1" dirty="0" smtClean="0">
              <a:solidFill>
                <a:srgbClr val="7030A0"/>
              </a:solidFill>
              <a:latin typeface="Segoe Script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Segoe Script" pitchFamily="34" charset="0"/>
              </a:rPr>
              <a:t>УЧЕБНА ГОДИНА</a:t>
            </a:r>
            <a:endParaRPr lang="bg-BG" sz="2800" b="1" dirty="0" smtClean="0">
              <a:solidFill>
                <a:srgbClr val="7030A0"/>
              </a:solidFill>
              <a:latin typeface="Segoe Script" pitchFamily="34" charset="0"/>
            </a:endParaRPr>
          </a:p>
          <a:p>
            <a:endParaRPr lang="bg-BG" sz="2800" dirty="0">
              <a:solidFill>
                <a:srgbClr val="7030A0"/>
              </a:solidFill>
              <a:latin typeface="Segoe Script" pitchFamily="34" charset="0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Segoe Script" pitchFamily="34" charset="0"/>
              </a:rPr>
              <a:t>След</a:t>
            </a:r>
            <a:r>
              <a:rPr lang="en-US" sz="2800" b="1" dirty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Segoe Script" pitchFamily="34" charset="0"/>
              </a:rPr>
              <a:t>завършен</a:t>
            </a:r>
            <a:r>
              <a:rPr lang="en-US" sz="2800" b="1" dirty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Segoe Script" pitchFamily="34" charset="0"/>
              </a:rPr>
              <a:t>VІІ</a:t>
            </a:r>
            <a:r>
              <a:rPr lang="en-US" sz="2800" b="1" dirty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Segoe Script" pitchFamily="34" charset="0"/>
              </a:rPr>
              <a:t>клас</a:t>
            </a:r>
            <a:endParaRPr lang="bg-BG" sz="2800" b="1" dirty="0" smtClean="0">
              <a:solidFill>
                <a:srgbClr val="7030A0"/>
              </a:solidFill>
              <a:latin typeface="Segoe Script" pitchFamily="34" charset="0"/>
            </a:endParaRPr>
          </a:p>
          <a:p>
            <a:endParaRPr lang="bg-BG" sz="2800" dirty="0">
              <a:solidFill>
                <a:srgbClr val="7030A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0740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snimki pr\6iWEI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9709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3851920" y="419998"/>
            <a:ext cx="5130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ТОВА, КОЕТО ПРЕДЛАГАМЕ:</a:t>
            </a:r>
            <a:endParaRPr lang="bg-BG" sz="2400" b="1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4599708" y="1556792"/>
            <a:ext cx="454429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ПРОФЕСИЯ: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”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Хотелиер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СПЕЦИАЛНОСТ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Организация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b="1" dirty="0">
                <a:latin typeface="Times New Roman" pitchFamily="18" charset="0"/>
                <a:cs typeface="Times New Roman" pitchFamily="18" charset="0"/>
              </a:rPr>
              <a:t>дейностите в места за настаняване</a:t>
            </a:r>
            <a:r>
              <a:rPr lang="bg-BG" sz="20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g-BG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g-BG" sz="2000" i="1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дневна</a:t>
            </a: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форма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на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обучение</a:t>
            </a:r>
            <a:r>
              <a:rPr lang="bg-BG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;</a:t>
            </a:r>
          </a:p>
          <a:p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1 </a:t>
            </a:r>
            <a:r>
              <a:rPr lang="en-US" sz="2000" dirty="0" err="1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паралелка</a:t>
            </a:r>
            <a:r>
              <a:rPr lang="bg-BG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26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ученици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; </a:t>
            </a:r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с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разширено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изучаване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на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английски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език</a:t>
            </a:r>
            <a:r>
              <a:rPr lang="bg-BG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;</a:t>
            </a:r>
          </a:p>
          <a:p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5-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годишен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срок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на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обучение</a:t>
            </a:r>
            <a:endParaRPr lang="bg-BG" sz="2000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en-US" dirty="0">
                <a:latin typeface="Comic Sans MS" pitchFamily="66" charset="0"/>
              </a:rPr>
              <a:t> </a:t>
            </a:r>
            <a:endParaRPr lang="bg-B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5656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snimki pr\6iWEI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9709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4123486" y="260648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2400" b="1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ТОВА, КОЕТО </a:t>
            </a:r>
            <a:r>
              <a:rPr lang="bg-BG" sz="24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ПОЛУЧАВАТЕ</a:t>
            </a:r>
            <a:r>
              <a:rPr lang="bg-BG" sz="20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:</a:t>
            </a:r>
            <a:endParaRPr lang="bg-BG" sz="2000" b="1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4266196" y="1412776"/>
            <a:ext cx="4572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 smtClean="0">
                <a:solidFill>
                  <a:srgbClr val="CC0000"/>
                </a:solidFill>
                <a:latin typeface="Comic Sans MS" pitchFamily="66" charset="0"/>
              </a:rPr>
              <a:t>След</a:t>
            </a:r>
            <a:r>
              <a:rPr lang="en-US" sz="2400" dirty="0" smtClean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Comic Sans MS" pitchFamily="66" charset="0"/>
              </a:rPr>
              <a:t>завършен</a:t>
            </a:r>
            <a:r>
              <a:rPr lang="en-US" sz="2400" dirty="0">
                <a:solidFill>
                  <a:srgbClr val="CC0000"/>
                </a:solidFill>
                <a:latin typeface="Comic Sans MS" pitchFamily="66" charset="0"/>
              </a:rPr>
              <a:t> 12-ти </a:t>
            </a:r>
            <a:r>
              <a:rPr lang="en-US" sz="2400" dirty="0" err="1" smtClean="0">
                <a:solidFill>
                  <a:srgbClr val="CC0000"/>
                </a:solidFill>
                <a:latin typeface="Comic Sans MS" pitchFamily="66" charset="0"/>
              </a:rPr>
              <a:t>клас</a:t>
            </a:r>
            <a:r>
              <a:rPr lang="en-US" sz="2400" dirty="0" smtClean="0">
                <a:solidFill>
                  <a:srgbClr val="CC0000"/>
                </a:solidFill>
                <a:latin typeface="Comic Sans MS" pitchFamily="66" charset="0"/>
              </a:rPr>
              <a:t>:</a:t>
            </a:r>
            <a:endParaRPr lang="bg-BG" sz="2400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endParaRPr lang="bg-BG" sz="2400" b="1" dirty="0">
              <a:solidFill>
                <a:srgbClr val="CC00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err="1" smtClean="0">
                <a:latin typeface="Comic Sans MS" pitchFamily="66" charset="0"/>
              </a:rPr>
              <a:t>Диплом</a:t>
            </a:r>
            <a:r>
              <a:rPr lang="bg-BG" sz="2000" dirty="0" smtClean="0">
                <a:latin typeface="Comic Sans MS" pitchFamily="66" charset="0"/>
              </a:rPr>
              <a:t>а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средно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образование</a:t>
            </a:r>
            <a:r>
              <a:rPr lang="en-US" sz="2000" dirty="0">
                <a:latin typeface="Comic Sans MS" pitchFamily="66" charset="0"/>
              </a:rPr>
              <a:t> (</a:t>
            </a:r>
            <a:r>
              <a:rPr lang="en-US" sz="2000" dirty="0" err="1">
                <a:latin typeface="Comic Sans MS" pitchFamily="66" charset="0"/>
              </a:rPr>
              <a:t>при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издържан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държавен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зрелостен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изпит</a:t>
            </a:r>
            <a:r>
              <a:rPr lang="en-US" sz="2000" dirty="0" smtClean="0">
                <a:latin typeface="Comic Sans MS" pitchFamily="66" charset="0"/>
              </a:rPr>
              <a:t>);</a:t>
            </a:r>
            <a:endParaRPr lang="bg-BG" sz="2000" dirty="0" smtClean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bg-BG" sz="2000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Свидетелство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професионална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квалификация</a:t>
            </a:r>
            <a:r>
              <a:rPr lang="en-US" sz="2000" dirty="0">
                <a:latin typeface="Comic Sans MS" pitchFamily="66" charset="0"/>
              </a:rPr>
              <a:t> (</a:t>
            </a:r>
            <a:r>
              <a:rPr lang="en-US" sz="2000" dirty="0" err="1">
                <a:latin typeface="Comic Sans MS" pitchFamily="66" charset="0"/>
              </a:rPr>
              <a:t>при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издържан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изпит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професионална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квалификация</a:t>
            </a:r>
            <a:r>
              <a:rPr lang="en-US" sz="2000" dirty="0" smtClean="0">
                <a:latin typeface="Comic Sans MS" pitchFamily="66" charset="0"/>
              </a:rPr>
              <a:t>)</a:t>
            </a:r>
            <a:r>
              <a:rPr lang="bg-BG" sz="2000" dirty="0" smtClean="0">
                <a:latin typeface="Comic Sans MS" pitchFamily="66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endParaRPr lang="bg-BG" sz="2000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err="1" smtClean="0">
                <a:latin typeface="Comic Sans MS" pitchFamily="66" charset="0"/>
              </a:rPr>
              <a:t>Учениците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придобиват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знания</a:t>
            </a:r>
            <a:r>
              <a:rPr lang="en-US" sz="2000" dirty="0">
                <a:latin typeface="Comic Sans MS" pitchFamily="66" charset="0"/>
              </a:rPr>
              <a:t> и </a:t>
            </a:r>
            <a:r>
              <a:rPr lang="en-US" sz="2000" dirty="0" err="1">
                <a:latin typeface="Comic Sans MS" pitchFamily="66" charset="0"/>
              </a:rPr>
              <a:t>умения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управление</a:t>
            </a:r>
            <a:r>
              <a:rPr lang="en-US" sz="2000" dirty="0">
                <a:latin typeface="Comic Sans MS" pitchFamily="66" charset="0"/>
              </a:rPr>
              <a:t> и </a:t>
            </a:r>
            <a:r>
              <a:rPr lang="en-US" sz="2000" dirty="0" err="1">
                <a:latin typeface="Comic Sans MS" pitchFamily="66" charset="0"/>
              </a:rPr>
              <a:t>обслужване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на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хотела</a:t>
            </a:r>
            <a:r>
              <a:rPr lang="en-US" sz="2000" dirty="0">
                <a:latin typeface="Comic Sans MS" pitchFamily="66" charset="0"/>
              </a:rPr>
              <a:t> - </a:t>
            </a:r>
            <a:r>
              <a:rPr lang="en-US" sz="2000" dirty="0" err="1">
                <a:latin typeface="Comic Sans MS" pitchFamily="66" charset="0"/>
              </a:rPr>
              <a:t>основни</a:t>
            </a:r>
            <a:r>
              <a:rPr lang="en-US" sz="2000" dirty="0">
                <a:latin typeface="Comic Sans MS" pitchFamily="66" charset="0"/>
              </a:rPr>
              <a:t> и </a:t>
            </a:r>
            <a:r>
              <a:rPr lang="en-US" sz="2000" dirty="0" err="1">
                <a:latin typeface="Comic Sans MS" pitchFamily="66" charset="0"/>
              </a:rPr>
              <a:t>допълнителни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туристически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услуги</a:t>
            </a:r>
            <a:r>
              <a:rPr lang="en-US" sz="2000" dirty="0">
                <a:latin typeface="Comic Sans MS" pitchFamily="66" charset="0"/>
              </a:rPr>
              <a:t>.</a:t>
            </a:r>
            <a:endParaRPr lang="bg-BG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7799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3897">
            <a:off x="1136964" y="1883980"/>
            <a:ext cx="3897981" cy="2655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Правоъгълник 1"/>
          <p:cNvSpPr/>
          <p:nvPr/>
        </p:nvSpPr>
        <p:spPr>
          <a:xfrm rot="21334781">
            <a:off x="2162911" y="907037"/>
            <a:ext cx="5027338" cy="707886"/>
          </a:xfrm>
          <a:prstGeom prst="rect">
            <a:avLst/>
          </a:prstGeom>
          <a:effectLst>
            <a:reflection stA="99000" endPos="0" dist="50800" dir="5400000" sy="-100000" algn="bl" rotWithShape="0"/>
          </a:effectLst>
        </p:spPr>
        <p:txBody>
          <a:bodyPr wrap="none">
            <a:spAutoFit/>
          </a:bodyPr>
          <a:lstStyle/>
          <a:p>
            <a:pPr algn="ctr"/>
            <a:r>
              <a:rPr lang="bg-B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Училище с бъдеще</a:t>
            </a:r>
          </a:p>
        </p:txBody>
      </p:sp>
      <p:pic>
        <p:nvPicPr>
          <p:cNvPr id="5" name="Картина 4" descr="86714091_545248549683416_800246834248286208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39305">
            <a:off x="4427758" y="3136600"/>
            <a:ext cx="3396682" cy="2447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61752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nimki pr\3_D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827584" y="1340768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FF0000"/>
                </a:solidFill>
                <a:latin typeface="Segoe Print" pitchFamily="2" charset="0"/>
              </a:rPr>
              <a:t>Професията „Управител на хотел“ е…</a:t>
            </a:r>
            <a:endParaRPr lang="bg-BG" sz="2400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1043608" y="2171765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Мечта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Стил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Изява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Общуване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Самочувствие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Просперитет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Популярност 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Начин на живот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Интеграция в обществото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Повишаване на жизнения стандарт</a:t>
            </a:r>
            <a:endParaRPr lang="bg-BG" sz="2000" b="1" dirty="0">
              <a:solidFill>
                <a:srgbClr val="0000CC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9902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dn2.amcn.in/1fdfa9bc3durn-png-781-368-cc-dri-wj1d1ph7rea1icfc41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-180528" y="0"/>
            <a:ext cx="69323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Професионална</a:t>
            </a:r>
            <a:r>
              <a:rPr lang="bg-BG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  <a:endParaRPr lang="bg-BG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-28660" y="1595021"/>
            <a:ext cx="55446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хотел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пансион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</a:t>
            </a:r>
            <a:r>
              <a:rPr lang="bg-BG" sz="2800" b="1" dirty="0" err="1" smtClean="0">
                <a:solidFill>
                  <a:schemeClr val="bg1"/>
                </a:solidFill>
                <a:latin typeface="Segoe Print" pitchFamily="2" charset="0"/>
              </a:rPr>
              <a:t>мотел</a:t>
            </a:r>
            <a:endParaRPr lang="bg-BG" sz="2800" b="1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къща за гости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къмпинг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Ръководител на отдел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Администратор в хотел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Рецепция в хотел</a:t>
            </a:r>
            <a:endParaRPr lang="bg-BG" sz="2800" b="1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348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Хотел НИКИ с нов уеб сай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395537" y="158490"/>
            <a:ext cx="6048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bg-BG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Управител на хотел</a:t>
            </a:r>
            <a:endParaRPr lang="bg-BG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4262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4788024" y="3284984"/>
            <a:ext cx="42484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sz="4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bg-BG" sz="4800" b="1" dirty="0" smtClean="0">
                <a:solidFill>
                  <a:schemeClr val="bg1"/>
                </a:solidFill>
                <a:latin typeface="Comic Sans MS" pitchFamily="66" charset="0"/>
              </a:rPr>
              <a:t>С Т А Ж</a:t>
            </a:r>
          </a:p>
          <a:p>
            <a:pPr algn="ctr"/>
            <a:r>
              <a:rPr lang="bg-BG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едни от </a:t>
            </a:r>
          </a:p>
          <a:p>
            <a:pPr algn="ctr"/>
            <a:r>
              <a:rPr lang="bg-BG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най-престижните хотели в Минерални бани</a:t>
            </a:r>
          </a:p>
          <a:p>
            <a:pPr algn="ctr"/>
            <a:endParaRPr lang="bg-BG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g-BG" sz="2800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326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4788024" y="3284984"/>
            <a:ext cx="42484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sz="4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bg-BG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g-BG" sz="28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5124" name="Picture 4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016"/>
            <a:ext cx="9144000" cy="7002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snimki pr\Снимки хотели Мин.бани\хотели Олимпия и Рокса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060848"/>
            <a:ext cx="7272808" cy="4797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/>
          <p:cNvSpPr txBox="1"/>
          <p:nvPr/>
        </p:nvSpPr>
        <p:spPr>
          <a:xfrm>
            <a:off x="0" y="332656"/>
            <a:ext cx="6084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Хотели </a:t>
            </a:r>
          </a:p>
          <a:p>
            <a:pPr algn="ctr"/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„</a:t>
            </a:r>
            <a:r>
              <a:rPr lang="bg-BG" sz="3200" dirty="0" err="1" smtClean="0">
                <a:solidFill>
                  <a:schemeClr val="bg1"/>
                </a:solidFill>
                <a:latin typeface="Segoe Print" pitchFamily="2" charset="0"/>
              </a:rPr>
              <a:t>Роксана</a:t>
            </a:r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“ и „</a:t>
            </a:r>
            <a:r>
              <a:rPr lang="bg-BG" sz="3200" dirty="0" err="1" smtClean="0">
                <a:solidFill>
                  <a:schemeClr val="bg1"/>
                </a:solidFill>
                <a:latin typeface="Segoe Print" pitchFamily="2" charset="0"/>
              </a:rPr>
              <a:t>Олимпия</a:t>
            </a:r>
            <a:endParaRPr lang="bg-BG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1948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016"/>
            <a:ext cx="9144000" cy="7002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snimki pr\Снимки хотели Мин.бани\ph-1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904198" y="74873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Хотел „</a:t>
            </a:r>
            <a:r>
              <a:rPr lang="bg-BG" sz="3600" dirty="0" err="1" smtClean="0">
                <a:solidFill>
                  <a:schemeClr val="bg1"/>
                </a:solidFill>
                <a:latin typeface="Segoe Print" pitchFamily="2" charset="0"/>
              </a:rPr>
              <a:t>Йонико</a:t>
            </a:r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“</a:t>
            </a:r>
            <a:endParaRPr lang="bg-BG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6740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016"/>
            <a:ext cx="9144000" cy="7002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1619672" y="764704"/>
            <a:ext cx="348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БХ „Божур“</a:t>
            </a:r>
            <a:endParaRPr lang="bg-BG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8195" name="Picture 3" descr="C:\Users\User\Desktop\snimki pr\Снимки хотели Мин.бани\DSC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6768752" cy="4402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3972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016"/>
            <a:ext cx="9144000" cy="7002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snimki pr\Снимки хотели Мин.бани\PB031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1043608" y="33265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Хотел „</a:t>
            </a:r>
            <a:r>
              <a:rPr lang="bg-BG" sz="3600" dirty="0" err="1" smtClean="0">
                <a:solidFill>
                  <a:schemeClr val="bg1"/>
                </a:solidFill>
                <a:latin typeface="Segoe Print" pitchFamily="2" charset="0"/>
              </a:rPr>
              <a:t>Яман</a:t>
            </a:r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“</a:t>
            </a:r>
            <a:endParaRPr lang="bg-BG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661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nimki pr\PK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84" y="-22346"/>
            <a:ext cx="6588224" cy="68803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6084168" y="1251047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Работа в екип</a:t>
            </a:r>
            <a:endParaRPr lang="bg-BG" dirty="0">
              <a:solidFill>
                <a:srgbClr val="0000FF"/>
              </a:solidFill>
              <a:latin typeface="Segoe Print" pitchFamily="2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3590883" y="5958572"/>
            <a:ext cx="541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Умения за работа с компютри и ползване на програмни продукти</a:t>
            </a:r>
            <a:endParaRPr lang="bg-BG" dirty="0">
              <a:solidFill>
                <a:srgbClr val="0000FF"/>
              </a:solidFill>
              <a:latin typeface="Segoe Print" pitchFamily="2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491514" y="2276872"/>
            <a:ext cx="3652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Умение за комуникиране на чужд език</a:t>
            </a:r>
            <a:endParaRPr lang="bg-BG" dirty="0">
              <a:solidFill>
                <a:srgbClr val="0000FF"/>
              </a:solidFill>
              <a:latin typeface="Segoe Print" pitchFamily="2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4807701" y="3501008"/>
            <a:ext cx="4357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Познания относно технологията </a:t>
            </a:r>
            <a:r>
              <a:rPr lang="bg-BG" dirty="0">
                <a:solidFill>
                  <a:srgbClr val="0000FF"/>
                </a:solidFill>
                <a:latin typeface="Segoe Print" pitchFamily="2" charset="0"/>
              </a:rPr>
              <a:t>на хотелиерското обслужване</a:t>
            </a: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4216647" y="4726881"/>
            <a:ext cx="4740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Знания и умения в областта на хотелиерският мениджмънт</a:t>
            </a:r>
            <a:endParaRPr lang="bg-BG" dirty="0">
              <a:solidFill>
                <a:srgbClr val="0000FF"/>
              </a:solidFill>
              <a:latin typeface="Segoe Print" pitchFamily="2" charset="0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bg-BG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-9547" y="17082"/>
            <a:ext cx="918208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Компетенции, придобивани в процеса на обучение: </a:t>
            </a:r>
            <a:endParaRPr lang="bg-BG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56205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179512" y="260648"/>
            <a:ext cx="57831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ПРИЕМНИ ИЗПИТИ</a:t>
            </a:r>
            <a:endParaRPr lang="bg-BG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298773" y="1933867"/>
            <a:ext cx="5544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</a:rPr>
              <a:t>Тест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по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български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език</a:t>
            </a:r>
            <a:r>
              <a:rPr lang="en-US" sz="2400" dirty="0">
                <a:latin typeface="Comic Sans MS" pitchFamily="66" charset="0"/>
              </a:rPr>
              <a:t> и </a:t>
            </a:r>
            <a:r>
              <a:rPr lang="en-US" sz="2400" dirty="0" err="1">
                <a:latin typeface="Comic Sans MS" pitchFamily="66" charset="0"/>
              </a:rPr>
              <a:t>литература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en-US" sz="2400" dirty="0" smtClean="0">
                <a:latin typeface="Comic Sans MS" pitchFamily="66" charset="0"/>
              </a:rPr>
              <a:t>16.0</a:t>
            </a:r>
            <a:r>
              <a:rPr lang="bg-BG" sz="2400" dirty="0" smtClean="0">
                <a:latin typeface="Comic Sans MS" pitchFamily="66" charset="0"/>
              </a:rPr>
              <a:t>6</a:t>
            </a:r>
            <a:r>
              <a:rPr lang="en-US" sz="2400" dirty="0" smtClean="0">
                <a:latin typeface="Comic Sans MS" pitchFamily="66" charset="0"/>
              </a:rPr>
              <a:t>.20</a:t>
            </a:r>
            <a:r>
              <a:rPr lang="bg-BG" sz="2400" dirty="0" smtClean="0">
                <a:latin typeface="Comic Sans MS" pitchFamily="66" charset="0"/>
              </a:rPr>
              <a:t>2</a:t>
            </a:r>
            <a:r>
              <a:rPr lang="en-US" sz="2400" dirty="0" smtClean="0">
                <a:latin typeface="Comic Sans MS" pitchFamily="66" charset="0"/>
              </a:rPr>
              <a:t>1г.</a:t>
            </a:r>
            <a:endParaRPr lang="bg-BG" sz="2400" dirty="0" smtClean="0">
              <a:latin typeface="Comic Sans MS" pitchFamily="66" charset="0"/>
            </a:endParaRPr>
          </a:p>
          <a:p>
            <a:endParaRPr lang="bg-BG" sz="2400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</a:rPr>
              <a:t>Тест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по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математика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bg-BG" sz="2400" dirty="0" smtClean="0">
                <a:latin typeface="Comic Sans MS" pitchFamily="66" charset="0"/>
              </a:rPr>
              <a:t>1</a:t>
            </a:r>
            <a:r>
              <a:rPr lang="en-US" sz="2400" dirty="0" smtClean="0">
                <a:latin typeface="Comic Sans MS" pitchFamily="66" charset="0"/>
              </a:rPr>
              <a:t>8.0</a:t>
            </a:r>
            <a:r>
              <a:rPr lang="bg-BG" sz="2400" dirty="0" smtClean="0">
                <a:latin typeface="Comic Sans MS" pitchFamily="66" charset="0"/>
              </a:rPr>
              <a:t>6</a:t>
            </a:r>
            <a:r>
              <a:rPr lang="en-US" sz="2400" dirty="0" smtClean="0">
                <a:latin typeface="Comic Sans MS" pitchFamily="66" charset="0"/>
              </a:rPr>
              <a:t>.20</a:t>
            </a:r>
            <a:r>
              <a:rPr lang="bg-BG" sz="2400" dirty="0" smtClean="0">
                <a:latin typeface="Comic Sans MS" pitchFamily="66" charset="0"/>
              </a:rPr>
              <a:t>2</a:t>
            </a:r>
            <a:r>
              <a:rPr lang="en-US" sz="2400" dirty="0" smtClean="0">
                <a:latin typeface="Comic Sans MS" pitchFamily="66" charset="0"/>
              </a:rPr>
              <a:t>1г.</a:t>
            </a:r>
            <a:endParaRPr lang="bg-BG" sz="2400" dirty="0" smtClean="0">
              <a:latin typeface="Comic Sans MS" pitchFamily="66" charset="0"/>
            </a:endParaRPr>
          </a:p>
          <a:p>
            <a:endParaRPr lang="bg-BG" sz="2400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</a:rPr>
              <a:t>Обявяване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на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резултати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от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тестове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до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28.06.20</a:t>
            </a:r>
            <a:r>
              <a:rPr lang="bg-BG" sz="2400" dirty="0" smtClean="0">
                <a:latin typeface="Comic Sans MS" pitchFamily="66" charset="0"/>
              </a:rPr>
              <a:t>2</a:t>
            </a:r>
            <a:r>
              <a:rPr lang="en-US" sz="2400" dirty="0" smtClean="0">
                <a:latin typeface="Comic Sans MS" pitchFamily="66" charset="0"/>
              </a:rPr>
              <a:t>1г</a:t>
            </a:r>
            <a:r>
              <a:rPr lang="en-US" sz="2400" dirty="0">
                <a:latin typeface="Comic Sans MS" pitchFamily="66" charset="0"/>
              </a:rPr>
              <a:t>.</a:t>
            </a:r>
            <a:endParaRPr lang="bg-BG" sz="2400" dirty="0">
              <a:latin typeface="Comic Sans MS" pitchFamily="66" charset="0"/>
            </a:endParaRPr>
          </a:p>
        </p:txBody>
      </p:sp>
      <p:pic>
        <p:nvPicPr>
          <p:cNvPr id="1028" name="Picture 4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89" y="1268760"/>
            <a:ext cx="3300611" cy="361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4613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15416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100NIKON\DSCN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228">
            <a:off x="857140" y="1718602"/>
            <a:ext cx="3210803" cy="26465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611561" y="575682"/>
            <a:ext cx="7992888" cy="646331"/>
          </a:xfrm>
          <a:prstGeom prst="rect">
            <a:avLst/>
          </a:prstGeom>
          <a:noFill/>
          <a:effectLst>
            <a:reflection stA="99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bg-BG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Модерна сграда</a:t>
            </a:r>
            <a:endParaRPr lang="bg-BG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7" name="Picture 3" descr="C:\Users\User\Desktop\100NIKON\DSCN0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732">
            <a:off x="5555988" y="1674711"/>
            <a:ext cx="2880320" cy="26878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99000" endPos="33000" dist="508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00NIKON\DSCN0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50" y="4293096"/>
            <a:ext cx="3912556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296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nimki pr\Человече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40188" cy="4369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0" y="260648"/>
            <a:ext cx="489552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Segoe Print" pitchFamily="2" charset="0"/>
              </a:rPr>
              <a:t>Максимален</a:t>
            </a:r>
            <a:r>
              <a:rPr lang="en-US" sz="2400" b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бал</a:t>
            </a:r>
            <a:r>
              <a:rPr lang="en-US" sz="2400" b="1" dirty="0">
                <a:solidFill>
                  <a:srgbClr val="0070C0"/>
                </a:solidFill>
                <a:latin typeface="Segoe Print" pitchFamily="2" charset="0"/>
              </a:rPr>
              <a:t>:</a:t>
            </a:r>
            <a:r>
              <a:rPr lang="bg-BG" sz="24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Segoe Print" pitchFamily="2" charset="0"/>
              </a:rPr>
              <a:t>500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точки</a:t>
            </a:r>
            <a:endParaRPr lang="bg-BG" sz="2400" b="1" dirty="0">
              <a:solidFill>
                <a:srgbClr val="0070C0"/>
              </a:solidFill>
              <a:latin typeface="Segoe Print" pitchFamily="2" charset="0"/>
            </a:endParaRPr>
          </a:p>
          <a:p>
            <a:pPr algn="ctr"/>
            <a:endParaRPr lang="bg-BG" sz="2400" b="1" dirty="0" smtClean="0">
              <a:solidFill>
                <a:srgbClr val="0070C0"/>
              </a:solidFill>
              <a:latin typeface="Segoe Print" pitchFamily="2" charset="0"/>
            </a:endParaRP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Segoe Print" pitchFamily="2" charset="0"/>
              </a:rPr>
              <a:t>Балът</a:t>
            </a:r>
            <a:r>
              <a:rPr lang="en-US" sz="2400" b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се</a:t>
            </a:r>
            <a:r>
              <a:rPr lang="en-US" sz="24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образува</a:t>
            </a:r>
            <a:r>
              <a:rPr lang="en-US" sz="24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от</a:t>
            </a:r>
            <a:r>
              <a:rPr lang="en-US" sz="2400" b="1" dirty="0" smtClean="0">
                <a:solidFill>
                  <a:srgbClr val="0070C0"/>
                </a:solidFill>
                <a:latin typeface="Segoe Print" pitchFamily="2" charset="0"/>
              </a:rPr>
              <a:t>:</a:t>
            </a:r>
            <a:endParaRPr lang="bg-BG" sz="2400" b="1" dirty="0" smtClean="0">
              <a:solidFill>
                <a:srgbClr val="0070C0"/>
              </a:solidFill>
              <a:latin typeface="Segoe Print" pitchFamily="2" charset="0"/>
            </a:endParaRPr>
          </a:p>
          <a:p>
            <a:pPr algn="ctr"/>
            <a:endParaRPr lang="bg-BG" sz="2400" dirty="0">
              <a:solidFill>
                <a:srgbClr val="0070C0"/>
              </a:solidFill>
              <a:latin typeface="Segoe Print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dirty="0" err="1">
                <a:latin typeface="Comic Sans MS" pitchFamily="66" charset="0"/>
              </a:rPr>
              <a:t>Удвоената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оценката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от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изпита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по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български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език</a:t>
            </a:r>
            <a:r>
              <a:rPr lang="en-US" dirty="0">
                <a:latin typeface="Comic Sans MS" pitchFamily="66" charset="0"/>
              </a:rPr>
              <a:t> и </a:t>
            </a:r>
            <a:r>
              <a:rPr lang="en-US" dirty="0" err="1">
                <a:latin typeface="Comic Sans MS" pitchFamily="66" charset="0"/>
              </a:rPr>
              <a:t>литература</a:t>
            </a:r>
            <a:r>
              <a:rPr lang="en-US" dirty="0">
                <a:latin typeface="Comic Sans MS" pitchFamily="66" charset="0"/>
              </a:rPr>
              <a:t>  в </a:t>
            </a:r>
            <a:r>
              <a:rPr lang="en-US" dirty="0" err="1">
                <a:latin typeface="Comic Sans MS" pitchFamily="66" charset="0"/>
              </a:rPr>
              <a:t>точки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максимален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брой</a:t>
            </a:r>
            <a:r>
              <a:rPr lang="en-US" dirty="0">
                <a:latin typeface="Comic Sans MS" pitchFamily="66" charset="0"/>
              </a:rPr>
              <a:t> – 200 т</a:t>
            </a:r>
            <a:r>
              <a:rPr lang="en-US" dirty="0" smtClean="0">
                <a:latin typeface="Comic Sans MS" pitchFamily="66" charset="0"/>
              </a:rPr>
              <a:t>.);</a:t>
            </a:r>
            <a:endParaRPr lang="bg-BG" dirty="0" smtClean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bg-BG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Удвоената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оценка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от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изпита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по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математика</a:t>
            </a:r>
            <a:r>
              <a:rPr lang="en-US" dirty="0">
                <a:latin typeface="Comic Sans MS" pitchFamily="66" charset="0"/>
              </a:rPr>
              <a:t> в </a:t>
            </a:r>
            <a:r>
              <a:rPr lang="en-US" dirty="0" err="1">
                <a:latin typeface="Comic Sans MS" pitchFamily="66" charset="0"/>
              </a:rPr>
              <a:t>точки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максимален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брой</a:t>
            </a:r>
            <a:r>
              <a:rPr lang="en-US" dirty="0">
                <a:latin typeface="Comic Sans MS" pitchFamily="66" charset="0"/>
              </a:rPr>
              <a:t> – 200 т.  ); </a:t>
            </a:r>
            <a:endParaRPr lang="bg-BG" dirty="0" smtClean="0">
              <a:latin typeface="Comic Sans MS" pitchFamily="66" charset="0"/>
            </a:endParaRPr>
          </a:p>
          <a:p>
            <a:endParaRPr lang="bg-BG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Оценката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по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първи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чужд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език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от</a:t>
            </a:r>
            <a:r>
              <a:rPr lang="en-US" dirty="0">
                <a:latin typeface="Comic Sans MS" pitchFamily="66" charset="0"/>
              </a:rPr>
              <a:t> в </a:t>
            </a:r>
            <a:r>
              <a:rPr lang="en-US" dirty="0" err="1">
                <a:latin typeface="Comic Sans MS" pitchFamily="66" charset="0"/>
              </a:rPr>
              <a:t>точки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максимален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брой</a:t>
            </a:r>
            <a:r>
              <a:rPr lang="en-US" dirty="0">
                <a:latin typeface="Comic Sans MS" pitchFamily="66" charset="0"/>
              </a:rPr>
              <a:t> – 50 т</a:t>
            </a:r>
            <a:r>
              <a:rPr lang="en-US" dirty="0" smtClean="0">
                <a:latin typeface="Comic Sans MS" pitchFamily="66" charset="0"/>
              </a:rPr>
              <a:t>.);</a:t>
            </a:r>
            <a:endParaRPr lang="bg-BG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 </a:t>
            </a:r>
            <a:endParaRPr lang="bg-BG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Оценката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по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география</a:t>
            </a:r>
            <a:r>
              <a:rPr lang="en-US" dirty="0">
                <a:latin typeface="Comic Sans MS" pitchFamily="66" charset="0"/>
              </a:rPr>
              <a:t> в </a:t>
            </a:r>
            <a:r>
              <a:rPr lang="en-US" dirty="0" err="1">
                <a:latin typeface="Comic Sans MS" pitchFamily="66" charset="0"/>
              </a:rPr>
              <a:t>точки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максимален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брой</a:t>
            </a:r>
            <a:r>
              <a:rPr lang="en-US" dirty="0">
                <a:latin typeface="Comic Sans MS" pitchFamily="66" charset="0"/>
              </a:rPr>
              <a:t> – 50 т</a:t>
            </a:r>
            <a:r>
              <a:rPr lang="en-US" dirty="0" smtClean="0">
                <a:latin typeface="Comic Sans MS" pitchFamily="66" charset="0"/>
              </a:rPr>
              <a:t>.)</a:t>
            </a:r>
            <a:r>
              <a:rPr lang="bg-BG" dirty="0" smtClean="0">
                <a:latin typeface="Comic Sans MS" pitchFamily="66" charset="0"/>
              </a:rPr>
              <a:t>.</a:t>
            </a:r>
          </a:p>
          <a:p>
            <a:endParaRPr lang="bg-BG" dirty="0">
              <a:latin typeface="Comic Sans MS" pitchFamily="66" charset="0"/>
            </a:endParaRPr>
          </a:p>
          <a:p>
            <a:endParaRPr lang="bg-BG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4607516" y="4221088"/>
            <a:ext cx="45117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Скала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за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превръщане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на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оценките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в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точки</a:t>
            </a:r>
            <a:r>
              <a:rPr lang="en-US" sz="2000" b="1" dirty="0" smtClean="0">
                <a:solidFill>
                  <a:srgbClr val="0070C0"/>
                </a:solidFill>
                <a:latin typeface="Segoe Print" pitchFamily="2" charset="0"/>
              </a:rPr>
              <a:t>:</a:t>
            </a:r>
            <a:endParaRPr lang="bg-BG" sz="2000" b="1" dirty="0" smtClean="0">
              <a:solidFill>
                <a:srgbClr val="0070C0"/>
              </a:solidFill>
              <a:latin typeface="Segoe Print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C00000"/>
                </a:solidFill>
              </a:rPr>
              <a:t>Отличен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6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приравнява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50 </a:t>
            </a:r>
            <a:r>
              <a:rPr lang="en-US" sz="2000" dirty="0" err="1" smtClean="0">
                <a:solidFill>
                  <a:srgbClr val="C00000"/>
                </a:solidFill>
              </a:rPr>
              <a:t>точки</a:t>
            </a:r>
            <a:r>
              <a:rPr lang="en-US" sz="2000" dirty="0" smtClean="0"/>
              <a:t>;</a:t>
            </a:r>
            <a:endParaRPr lang="bg-BG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C00000"/>
                </a:solidFill>
              </a:rPr>
              <a:t>Много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добър</a:t>
            </a:r>
            <a:r>
              <a:rPr lang="en-US" sz="2000" dirty="0">
                <a:solidFill>
                  <a:srgbClr val="C00000"/>
                </a:solidFill>
              </a:rPr>
              <a:t> 5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приравнява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39 </a:t>
            </a:r>
            <a:r>
              <a:rPr lang="en-US" sz="2000" dirty="0" err="1" smtClean="0">
                <a:solidFill>
                  <a:srgbClr val="C00000"/>
                </a:solidFill>
              </a:rPr>
              <a:t>точки</a:t>
            </a:r>
            <a:r>
              <a:rPr lang="en-US" sz="2000" dirty="0" smtClean="0"/>
              <a:t>;</a:t>
            </a:r>
            <a:endParaRPr lang="bg-BG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C00000"/>
                </a:solidFill>
              </a:rPr>
              <a:t>Добър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4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приравнява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26 </a:t>
            </a:r>
            <a:r>
              <a:rPr lang="en-US" sz="2000" dirty="0" err="1" smtClean="0">
                <a:solidFill>
                  <a:srgbClr val="C00000"/>
                </a:solidFill>
              </a:rPr>
              <a:t>точки</a:t>
            </a:r>
            <a:r>
              <a:rPr lang="en-US" sz="2000" dirty="0" smtClean="0"/>
              <a:t>;</a:t>
            </a:r>
            <a:endParaRPr lang="bg-BG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C00000"/>
                </a:solidFill>
              </a:rPr>
              <a:t>Среден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3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приравнява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15 </a:t>
            </a:r>
            <a:r>
              <a:rPr lang="en-US" sz="2000" dirty="0" err="1">
                <a:solidFill>
                  <a:srgbClr val="C00000"/>
                </a:solidFill>
              </a:rPr>
              <a:t>точки</a:t>
            </a:r>
            <a:r>
              <a:rPr lang="en-US" sz="2000" dirty="0"/>
              <a:t>.</a:t>
            </a:r>
            <a:endParaRPr lang="bg-BG" sz="2000" dirty="0"/>
          </a:p>
        </p:txBody>
      </p:sp>
    </p:spTree>
    <p:extLst>
      <p:ext uri="{BB962C8B-B14F-4D97-AF65-F5344CB8AC3E}">
        <p14:creationId xmlns="" xmlns:p14="http://schemas.microsoft.com/office/powerpoint/2010/main" val="7508581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&amp;Rcy;&amp;iecy;&amp;zcy;&amp;ucy;&amp;lcy;&amp;tcy;&amp;acy;&amp;tcy; &amp;scy; &amp;icy;&amp;zcy;&amp;ocy;&amp;bcy;&amp;rcy;&amp;acy;&amp;zhcy;&amp;iecy;&amp;ncy;&amp;icy;&amp;iecy; &amp;zcy;&amp;acy; &amp;rcy;&amp;acy;&amp;mcy;&amp;kcy;&amp;icy; &amp;zcy;&amp;acy; &amp;pcy;&amp;rcy;&amp;iecy;&amp;zcy;&amp;iecy;&amp;ncy;&amp;tcy;&amp;acy;&amp;tscy;&amp;i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4"/>
            <a:ext cx="9144000" cy="6825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67958785"/>
              </p:ext>
            </p:extLst>
          </p:nvPr>
        </p:nvGraphicFramePr>
        <p:xfrm>
          <a:off x="323528" y="332656"/>
          <a:ext cx="8424936" cy="6192689"/>
        </p:xfrm>
        <a:graphic>
          <a:graphicData uri="http://schemas.openxmlformats.org/drawingml/2006/table">
            <a:tbl>
              <a:tblPr firstRow="1" bandRow="1"/>
              <a:tblGrid>
                <a:gridCol w="2106234"/>
                <a:gridCol w="2106234"/>
                <a:gridCol w="2106234"/>
                <a:gridCol w="2106234"/>
              </a:tblGrid>
              <a:tr h="708609">
                <a:tc gridSpan="4">
                  <a:txBody>
                    <a:bodyPr/>
                    <a:lstStyle/>
                    <a:p>
                      <a:pPr algn="ctr"/>
                      <a:endParaRPr lang="bg-BG" dirty="0" smtClean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bg-BG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КЛАСИРАНЕ И ЗАПИСВАНЕ</a:t>
                      </a:r>
                      <a:endParaRPr lang="bg-BG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I</a:t>
                      </a:r>
                      <a:endParaRPr lang="bg-BG" sz="2400" b="1" dirty="0" smtClean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  <a:p>
                      <a:pPr algn="ctr"/>
                      <a:r>
                        <a:rPr lang="bg-BG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класиране</a:t>
                      </a:r>
                      <a:endParaRPr lang="bg-BG" dirty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II</a:t>
                      </a:r>
                      <a:endParaRPr lang="bg-BG" sz="2400" b="1" dirty="0" smtClean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класиране</a:t>
                      </a:r>
                    </a:p>
                    <a:p>
                      <a:pPr algn="ctr"/>
                      <a:endParaRPr lang="bg-BG" dirty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III</a:t>
                      </a:r>
                      <a:endParaRPr lang="bg-BG" sz="2400" b="1" dirty="0" smtClean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класиране</a:t>
                      </a:r>
                    </a:p>
                    <a:p>
                      <a:pPr algn="ctr"/>
                      <a:endParaRPr lang="bg-BG" dirty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</a:txBody>
                  <a:tcPr/>
                </a:tc>
              </a:tr>
              <a:tr h="763570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Comic Sans MS" pitchFamily="66" charset="0"/>
                          <a:cs typeface="Times New Roman" pitchFamily="18" charset="0"/>
                        </a:rPr>
                        <a:t>Подаване на документи</a:t>
                      </a:r>
                      <a:endParaRPr lang="bg-BG" dirty="0"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</a:t>
                      </a:r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.VII.2021г.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kumimoji="0" lang="bg-BG" sz="18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16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.VII.2021г.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6-</a:t>
                      </a:r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.VII.2021г.</a:t>
                      </a:r>
                      <a:endParaRPr lang="bg-BG" dirty="0"/>
                    </a:p>
                  </a:txBody>
                  <a:tcPr/>
                </a:tc>
              </a:tr>
              <a:tr h="763570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Comic Sans MS" pitchFamily="66" charset="0"/>
                        </a:rPr>
                        <a:t>Обявяване на резултати</a:t>
                      </a:r>
                      <a:endParaRPr lang="bg-BG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 13.VII.2021г.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 </a:t>
                      </a:r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.VII.2021г.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.VII.2021г.</a:t>
                      </a:r>
                      <a:endParaRPr lang="bg-BG" dirty="0"/>
                    </a:p>
                  </a:txBody>
                  <a:tcPr/>
                </a:tc>
              </a:tr>
              <a:tr h="635372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Comic Sans MS" pitchFamily="66" charset="0"/>
                        </a:rPr>
                        <a:t>Записване</a:t>
                      </a:r>
                      <a:endParaRPr lang="bg-BG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 16.VII.2021г.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 </a:t>
                      </a:r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.VII.2021г.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.VII.2021г.</a:t>
                      </a:r>
                      <a:endParaRPr lang="bg-BG" dirty="0"/>
                    </a:p>
                  </a:txBody>
                  <a:tcPr/>
                </a:tc>
              </a:tr>
              <a:tr h="852688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Comic Sans MS" pitchFamily="66" charset="0"/>
                        </a:rPr>
                        <a:t>Обявяване на свободни места</a:t>
                      </a:r>
                      <a:endParaRPr lang="bg-BG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--------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.VII.2021г.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bg-BG" sz="18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2.VIII.2021г.</a:t>
                      </a:r>
                      <a:endParaRPr lang="bg-B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1307552">
                <a:tc>
                  <a:txBody>
                    <a:bodyPr/>
                    <a:lstStyle/>
                    <a:p>
                      <a:r>
                        <a:rPr kumimoji="0" lang="bg-BG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Попълване на </a:t>
                      </a:r>
                      <a:r>
                        <a:rPr kumimoji="0" lang="bg-BG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незаетиете</a:t>
                      </a:r>
                      <a:r>
                        <a:rPr kumimoji="0" lang="bg-BG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места след трети етап на класиране и записване</a:t>
                      </a:r>
                      <a:endParaRPr lang="bg-BG" b="0" i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--------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--------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bg-BG" sz="18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.I</a:t>
                      </a:r>
                      <a:r>
                        <a:rPr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.2021г.</a:t>
                      </a:r>
                      <a:endParaRPr lang="bg-BG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65022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540937" y="235166"/>
            <a:ext cx="558011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Необходими</a:t>
            </a:r>
            <a:r>
              <a:rPr lang="en-US" sz="2400" b="1" u="sng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документи</a:t>
            </a:r>
            <a:r>
              <a:rPr lang="en-US" sz="2400" b="1" u="sng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за</a:t>
            </a:r>
            <a:r>
              <a:rPr lang="en-US" sz="2400" b="1" u="sng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записване</a:t>
            </a:r>
            <a:r>
              <a:rPr lang="en-US" sz="2400" b="1" u="sng" dirty="0">
                <a:solidFill>
                  <a:srgbClr val="FF0000"/>
                </a:solidFill>
                <a:latin typeface="Segoe Print" pitchFamily="2" charset="0"/>
              </a:rPr>
              <a:t> в </a:t>
            </a:r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училище</a:t>
            </a:r>
            <a:r>
              <a:rPr lang="en-US" sz="2400" b="1" u="sng" dirty="0" smtClean="0">
                <a:solidFill>
                  <a:srgbClr val="FF0000"/>
                </a:solidFill>
                <a:latin typeface="Segoe Print" pitchFamily="2" charset="0"/>
              </a:rPr>
              <a:t>:</a:t>
            </a:r>
            <a:endParaRPr lang="bg-BG" sz="2400" b="1" u="sng" dirty="0" smtClean="0">
              <a:solidFill>
                <a:srgbClr val="FF0000"/>
              </a:solidFill>
              <a:latin typeface="Segoe Print" pitchFamily="2" charset="0"/>
            </a:endParaRPr>
          </a:p>
          <a:p>
            <a:pPr algn="ctr"/>
            <a:endParaRPr lang="bg-BG" sz="2400" dirty="0">
              <a:solidFill>
                <a:srgbClr val="FF0000"/>
              </a:solidFill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b="1" dirty="0" err="1" smtClean="0">
                <a:latin typeface="Segoe Print" pitchFamily="2" charset="0"/>
              </a:rPr>
              <a:t>Свидетелство</a:t>
            </a:r>
            <a:r>
              <a:rPr lang="en-US" sz="2200" b="1" dirty="0" smtClean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за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завършено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основно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 smtClean="0">
                <a:latin typeface="Segoe Print" pitchFamily="2" charset="0"/>
              </a:rPr>
              <a:t>образование</a:t>
            </a:r>
            <a:r>
              <a:rPr lang="bg-BG" sz="2200" b="1" dirty="0" smtClean="0">
                <a:latin typeface="Segoe Print" pitchFamily="2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bg-BG" sz="2200" b="1" dirty="0" smtClean="0"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b="1" dirty="0" err="1" smtClean="0">
                <a:latin typeface="Segoe Print" pitchFamily="2" charset="0"/>
              </a:rPr>
              <a:t>Оригинал</a:t>
            </a:r>
            <a:r>
              <a:rPr lang="en-US" sz="2200" b="1" dirty="0" smtClean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на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медицинско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свидетелство</a:t>
            </a:r>
            <a:r>
              <a:rPr lang="en-US" sz="2200" b="1" dirty="0">
                <a:latin typeface="Segoe Print" pitchFamily="2" charset="0"/>
              </a:rPr>
              <a:t>, </a:t>
            </a:r>
            <a:r>
              <a:rPr lang="en-US" sz="2200" b="1" dirty="0" err="1">
                <a:latin typeface="Segoe Print" pitchFamily="2" charset="0"/>
              </a:rPr>
              <a:t>издадено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от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лекуващ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лекар</a:t>
            </a:r>
            <a:r>
              <a:rPr lang="en-US" sz="2200" b="1" dirty="0">
                <a:latin typeface="Segoe Print" pitchFamily="2" charset="0"/>
              </a:rPr>
              <a:t>, </a:t>
            </a:r>
            <a:r>
              <a:rPr lang="en-US" sz="2200" b="1" dirty="0" err="1">
                <a:latin typeface="Segoe Print" pitchFamily="2" charset="0"/>
              </a:rPr>
              <a:t>удостоверяващо</a:t>
            </a:r>
            <a:r>
              <a:rPr lang="en-US" sz="2200" b="1" dirty="0">
                <a:latin typeface="Segoe Print" pitchFamily="2" charset="0"/>
              </a:rPr>
              <a:t>, </a:t>
            </a:r>
            <a:r>
              <a:rPr lang="en-US" sz="2200" b="1" dirty="0" err="1">
                <a:latin typeface="Segoe Print" pitchFamily="2" charset="0"/>
              </a:rPr>
              <a:t>че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избраните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професии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не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са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противопоказни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на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здравословното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състояние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на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ученика</a:t>
            </a:r>
            <a:r>
              <a:rPr lang="en-US" sz="2200" b="1" dirty="0" smtClean="0">
                <a:latin typeface="Segoe Print" pitchFamily="2" charset="0"/>
              </a:rPr>
              <a:t>.</a:t>
            </a:r>
            <a:endParaRPr lang="bg-BG" sz="2200" b="1" dirty="0" smtClean="0"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bg-BG" sz="2200" b="1" dirty="0"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b="1" dirty="0" err="1" smtClean="0">
                <a:latin typeface="Segoe Print" pitchFamily="2" charset="0"/>
              </a:rPr>
              <a:t>Три</a:t>
            </a:r>
            <a:r>
              <a:rPr lang="en-US" sz="2200" b="1" dirty="0" smtClean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снимки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за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документи</a:t>
            </a:r>
            <a:r>
              <a:rPr lang="en-US" sz="2200" b="1" dirty="0">
                <a:latin typeface="Segoe Print" pitchFamily="2" charset="0"/>
              </a:rPr>
              <a:t> / </a:t>
            </a:r>
            <a:r>
              <a:rPr lang="en-US" sz="2200" b="1" dirty="0" err="1">
                <a:latin typeface="Segoe Print" pitchFamily="2" charset="0"/>
              </a:rPr>
              <a:t>матирани</a:t>
            </a:r>
            <a:r>
              <a:rPr lang="en-US" sz="2200" b="1" dirty="0" smtClean="0">
                <a:latin typeface="Segoe Print" pitchFamily="2" charset="0"/>
              </a:rPr>
              <a:t>/</a:t>
            </a:r>
            <a:r>
              <a:rPr lang="bg-BG" sz="2200" b="1" dirty="0" smtClean="0">
                <a:latin typeface="Segoe Print" pitchFamily="2" charset="0"/>
              </a:rPr>
              <a:t>.</a:t>
            </a:r>
            <a:endParaRPr lang="bg-BG" sz="2200" b="1" dirty="0">
              <a:latin typeface="Segoe Print" pitchFamily="2" charset="0"/>
            </a:endParaRPr>
          </a:p>
        </p:txBody>
      </p:sp>
      <p:pic>
        <p:nvPicPr>
          <p:cNvPr id="1026" name="Picture 2" descr="C:\Users\User\Desktop\snimki pr\90650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16380"/>
            <a:ext cx="3353335" cy="6841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7603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&amp;Rcy;&amp;iecy;&amp;zcy;&amp;ucy;&amp;lcy;&amp;tcy;&amp;acy;&amp;tcy; &amp;scy; &amp;icy;&amp;zcy;&amp;ocy;&amp;bcy;&amp;rcy;&amp;acy;&amp;zhcy;&amp;iecy;&amp;ncy;&amp;icy;&amp;iecy; &amp;zcy;&amp;acy; &amp;rcy;&amp;acy;&amp;mcy;&amp;kcy;&amp;icy; &amp;zcy;&amp;acy; &amp;pcy;&amp;rcy;&amp;iecy;&amp;zcy;&amp;iecy;&amp;ncy;&amp;tcy;&amp;acy;&amp;tscy;&amp;i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4"/>
            <a:ext cx="9144000" cy="6825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2483768" y="4046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Защо си Заслужава да ни </a:t>
            </a:r>
            <a:r>
              <a:rPr lang="bg-BG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изберете: </a:t>
            </a:r>
            <a:endParaRPr lang="bg-B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561192" y="2145057"/>
            <a:ext cx="7949612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bg-BG" sz="32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Атрактиктивна</a:t>
            </a:r>
            <a:r>
              <a:rPr lang="bg-BG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 специалност!</a:t>
            </a:r>
          </a:p>
          <a:p>
            <a:pPr marL="685800" indent="-685800" algn="ctr">
              <a:buFont typeface="Wingdings" pitchFamily="2" charset="2"/>
              <a:buChar char="ü"/>
            </a:pPr>
            <a:r>
              <a:rPr lang="bg-B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Отлична материална база!     </a:t>
            </a:r>
          </a:p>
          <a:p>
            <a:pPr marL="685800" indent="-685800">
              <a:buFont typeface="Wingdings" pitchFamily="2" charset="2"/>
              <a:buChar char="ü"/>
            </a:pPr>
            <a:r>
              <a:rPr lang="bg-BG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Дисциплина и хигиена </a:t>
            </a:r>
          </a:p>
          <a:p>
            <a:pPr algn="ctr"/>
            <a:r>
              <a:rPr lang="bg-BG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                      без конкуренция!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bg-B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 Креативни преподаватели!</a:t>
            </a:r>
            <a:endParaRPr lang="bg-BG" sz="32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  <a:p>
            <a:endParaRPr lang="bg-BG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  <a:p>
            <a:pPr marL="685800" indent="-685800" algn="ctr">
              <a:buFont typeface="Wingdings" pitchFamily="2" charset="2"/>
              <a:buChar char="ü"/>
            </a:pPr>
            <a:endParaRPr lang="bg-BG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83953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&amp;Rcy;&amp;iecy;&amp;zcy;&amp;ucy;&amp;lcy;&amp;tcy;&amp;acy;&amp;tcy; &amp;scy; &amp;icy;&amp;zcy;&amp;ocy;&amp;bcy;&amp;rcy;&amp;acy;&amp;zhcy;&amp;iecy;&amp;ncy;&amp;icy;&amp;iecy; &amp;zcy;&amp;acy; &amp;rcy;&amp;acy;&amp;mcy;&amp;kcy;&amp;icy; &amp;zcy;&amp;acy; &amp;pcy;&amp;rcy;&amp;iecy;&amp;zcy;&amp;iecy;&amp;ncy;&amp;tcy;&amp;acy;&amp;tscy;&amp;i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25"/>
            <a:ext cx="9144000" cy="6825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3336725" y="692696"/>
            <a:ext cx="24705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g-BG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Адрес:</a:t>
            </a:r>
            <a:endParaRPr lang="bg-BG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467544" y="1890187"/>
            <a:ext cx="449834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3200" dirty="0">
                <a:solidFill>
                  <a:srgbClr val="CC0000"/>
                </a:solidFill>
              </a:rPr>
              <a:t>с</a:t>
            </a:r>
            <a:r>
              <a:rPr lang="bg-BG" sz="3200" dirty="0">
                <a:solidFill>
                  <a:srgbClr val="CC0000"/>
                </a:solidFill>
                <a:latin typeface="Comic Sans MS" pitchFamily="66" charset="0"/>
              </a:rPr>
              <a:t>. </a:t>
            </a:r>
            <a:r>
              <a:rPr lang="bg-BG" sz="3200" dirty="0" smtClean="0">
                <a:solidFill>
                  <a:srgbClr val="CC0000"/>
                </a:solidFill>
                <a:latin typeface="Comic Sans MS" pitchFamily="66" charset="0"/>
              </a:rPr>
              <a:t>Караманци</a:t>
            </a:r>
          </a:p>
          <a:p>
            <a:r>
              <a:rPr lang="bg-BG" sz="3200" dirty="0">
                <a:solidFill>
                  <a:srgbClr val="CC0000"/>
                </a:solidFill>
                <a:latin typeface="Comic Sans MS" pitchFamily="66" charset="0"/>
              </a:rPr>
              <a:t>у</a:t>
            </a:r>
            <a:r>
              <a:rPr lang="bg-BG" sz="3200" dirty="0" smtClean="0">
                <a:solidFill>
                  <a:srgbClr val="CC0000"/>
                </a:solidFill>
                <a:latin typeface="Comic Sans MS" pitchFamily="66" charset="0"/>
              </a:rPr>
              <a:t>л. „Първа“№25</a:t>
            </a:r>
            <a:endParaRPr lang="bg-BG" sz="3200" dirty="0">
              <a:solidFill>
                <a:srgbClr val="CC0000"/>
              </a:solidFill>
              <a:latin typeface="Comic Sans MS" pitchFamily="66" charset="0"/>
            </a:endParaRPr>
          </a:p>
          <a:p>
            <a:r>
              <a:rPr lang="bg-BG" sz="3200" dirty="0">
                <a:solidFill>
                  <a:srgbClr val="CC0000"/>
                </a:solidFill>
                <a:latin typeface="Comic Sans MS" pitchFamily="66" charset="0"/>
              </a:rPr>
              <a:t>общ. Минерални бани</a:t>
            </a:r>
          </a:p>
          <a:p>
            <a:r>
              <a:rPr lang="bg-BG" sz="3200" dirty="0" err="1">
                <a:solidFill>
                  <a:srgbClr val="CC0000"/>
                </a:solidFill>
                <a:latin typeface="Comic Sans MS" pitchFamily="66" charset="0"/>
              </a:rPr>
              <a:t>обл</a:t>
            </a:r>
            <a:r>
              <a:rPr lang="bg-BG" sz="3200" dirty="0">
                <a:solidFill>
                  <a:srgbClr val="CC0000"/>
                </a:solidFill>
                <a:latin typeface="Comic Sans MS" pitchFamily="66" charset="0"/>
              </a:rPr>
              <a:t>. </a:t>
            </a:r>
            <a:r>
              <a:rPr lang="bg-BG" sz="3200" dirty="0" smtClean="0">
                <a:solidFill>
                  <a:srgbClr val="CC0000"/>
                </a:solidFill>
                <a:latin typeface="Comic Sans MS" pitchFamily="66" charset="0"/>
              </a:rPr>
              <a:t>Хасково</a:t>
            </a:r>
          </a:p>
          <a:p>
            <a:endParaRPr lang="bg-BG" sz="3200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4027252" y="4149080"/>
            <a:ext cx="386836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т</a:t>
            </a:r>
            <a:r>
              <a:rPr lang="bg-BG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ел.: 03709/2266</a:t>
            </a:r>
          </a:p>
          <a:p>
            <a:pPr algn="ctr"/>
            <a:endParaRPr lang="bg-BG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bg-BG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bg-BG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Правоъгълник 9"/>
          <p:cNvSpPr/>
          <p:nvPr/>
        </p:nvSpPr>
        <p:spPr>
          <a:xfrm>
            <a:off x="4165110" y="4797152"/>
            <a:ext cx="35926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sou</a:t>
            </a:r>
            <a:r>
              <a:rPr lang="en-US" sz="2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_karamanci@abv.bg</a:t>
            </a:r>
            <a:endParaRPr lang="bg-BG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3793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nimki pr\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99308"/>
            <a:ext cx="5760640" cy="4581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2847079" y="1052736"/>
            <a:ext cx="34567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Успех</a:t>
            </a:r>
            <a:r>
              <a:rPr lang="en-US" sz="8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!</a:t>
            </a:r>
            <a:endParaRPr lang="bg-BG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2215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0" y="-294653"/>
            <a:ext cx="9194300" cy="73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 rot="21221743">
            <a:off x="192881" y="698996"/>
            <a:ext cx="504056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chemeClr val="bg1"/>
                </a:solidFill>
                <a:latin typeface="Segoe Print" pitchFamily="2" charset="0"/>
              </a:rPr>
              <a:t>Просторни игрища за футбол, баскетбол и волейбол</a:t>
            </a:r>
            <a:endParaRPr lang="bg-BG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 rot="1353485">
            <a:off x="4738767" y="1182055"/>
            <a:ext cx="4307242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chemeClr val="bg1"/>
                </a:solidFill>
                <a:latin typeface="Segoe Print" pitchFamily="2" charset="0"/>
              </a:rPr>
              <a:t>Голям физкултурен салон</a:t>
            </a:r>
            <a:endParaRPr lang="bg-BG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3074" name="Picture 2" descr="C:\Users\User\Desktop\100NIKON\DSCN0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071678"/>
            <a:ext cx="2952771" cy="264320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User\Downloads\DSCN1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143380"/>
            <a:ext cx="3071834" cy="1984536"/>
          </a:xfrm>
          <a:prstGeom prst="rect">
            <a:avLst/>
          </a:prstGeom>
          <a:noFill/>
        </p:spPr>
      </p:pic>
      <p:pic>
        <p:nvPicPr>
          <p:cNvPr id="33796" name="Picture 4" descr="C:\Users\User\Downloads\DSCN1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500570"/>
            <a:ext cx="2928958" cy="2092112"/>
          </a:xfrm>
          <a:prstGeom prst="rect">
            <a:avLst/>
          </a:prstGeom>
          <a:noFill/>
        </p:spPr>
      </p:pic>
      <p:pic>
        <p:nvPicPr>
          <p:cNvPr id="33797" name="Picture 5" descr="C:\Users\User\Downloads\DSCN13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000240"/>
            <a:ext cx="3429024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64534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42800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100NIKON\DSCN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669">
            <a:off x="5449437" y="1628800"/>
            <a:ext cx="3312367" cy="2582484"/>
          </a:xfrm>
          <a:prstGeom prst="rect">
            <a:avLst/>
          </a:prstGeom>
          <a:noFill/>
          <a:effectLst>
            <a:glow rad="127000">
              <a:srgbClr val="00B050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683568" y="404664"/>
            <a:ext cx="8064896" cy="954107"/>
          </a:xfrm>
          <a:prstGeom prst="rect">
            <a:avLst/>
          </a:prstGeom>
          <a:noFill/>
          <a:effectLst>
            <a:outerShdw blurRad="50800" dist="50800" dir="5400000" sx="34000" sy="34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Кабинети, оборудвани с мултимедийни </a:t>
            </a:r>
            <a:r>
              <a:rPr lang="bg-BG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проектори</a:t>
            </a:r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и интерактивна дъска</a:t>
            </a:r>
            <a:endParaRPr lang="bg-BG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3076" name="Picture 4" descr="C:\Users\User\Desktop\100NIKON\DSCN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2070">
            <a:off x="466971" y="1908080"/>
            <a:ext cx="2741317" cy="2836344"/>
          </a:xfrm>
          <a:prstGeom prst="rect">
            <a:avLst/>
          </a:prstGeom>
          <a:noFill/>
          <a:effectLst>
            <a:glow rad="139700">
              <a:srgbClr val="00B050">
                <a:alpha val="4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00NIKON\DSCN0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20042"/>
            <a:ext cx="3024336" cy="3317270"/>
          </a:xfrm>
          <a:prstGeom prst="rect">
            <a:avLst/>
          </a:prstGeom>
          <a:noFill/>
          <a:effectLst>
            <a:glow rad="101600">
              <a:srgbClr val="00B050">
                <a:alpha val="85000"/>
              </a:srgbClr>
            </a:glow>
            <a:softEdge rad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9515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42800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100NIKON\DSCN0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1072">
            <a:off x="682417" y="2184153"/>
            <a:ext cx="3496187" cy="359074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827584" y="548680"/>
            <a:ext cx="6696744" cy="954107"/>
          </a:xfrm>
          <a:prstGeom prst="rect">
            <a:avLst/>
          </a:prstGeom>
          <a:noFill/>
          <a:effectLst>
            <a:reflection stA="59000" endPos="65000" dist="635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Квалифициран медицински персонал</a:t>
            </a:r>
            <a:endParaRPr lang="bg-BG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6" name="Picture 2" descr="C:\Users\User\Desktop\100NIKON\DSCN0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069">
            <a:off x="5007545" y="2157131"/>
            <a:ext cx="3534991" cy="387169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reflection endPos="0" dist="508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25956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42800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827584" y="548680"/>
            <a:ext cx="6696744" cy="954107"/>
          </a:xfrm>
          <a:prstGeom prst="rect">
            <a:avLst/>
          </a:prstGeom>
          <a:noFill/>
          <a:effectLst>
            <a:reflection stA="59000" endPos="65000" dist="635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Професия “Хотелиер”</a:t>
            </a:r>
          </a:p>
          <a:p>
            <a:pPr algn="ctr"/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 практика…</a:t>
            </a:r>
            <a:endParaRPr lang="bg-BG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Картина 5" descr="98213378_242671250317602_537356656480301875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39933">
            <a:off x="736286" y="2213840"/>
            <a:ext cx="3929064" cy="2948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Картина 6" descr="44788988_187947035415334_292657716916754841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19299">
            <a:off x="3611531" y="2668089"/>
            <a:ext cx="4603465" cy="2589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25956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42800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919006" y="404664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Уютна библиотека с произведения на много автори на различни теми</a:t>
            </a:r>
            <a:endParaRPr lang="bg-BG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050" name="Picture 2" descr="C:\Users\User\Desktop\100NIKON\DSCN0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1" y="2492896"/>
            <a:ext cx="3744416" cy="3154705"/>
          </a:xfrm>
          <a:prstGeom prst="rect">
            <a:avLst/>
          </a:prstGeom>
          <a:noFill/>
          <a:ln w="63500" cmpd="thickThin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00NIKON\DSCN0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09692"/>
            <a:ext cx="3726220" cy="3155707"/>
          </a:xfrm>
          <a:prstGeom prst="rect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6670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384"/>
            <a:ext cx="9177180" cy="7372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498775" y="280001"/>
            <a:ext cx="8333514" cy="1077218"/>
          </a:xfrm>
          <a:prstGeom prst="rect">
            <a:avLst/>
          </a:prstGeom>
          <a:noFill/>
          <a:effectLst>
            <a:outerShdw blurRad="50800" dist="50800" dir="5400000" sx="101000" sy="101000" algn="ctr" rotWithShape="0">
              <a:srgbClr val="000000">
                <a:alpha val="99000"/>
              </a:srgbClr>
            </a:outerShdw>
            <a:reflection stA="99000" endPos="3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Участия в различни европейски проекти</a:t>
            </a:r>
            <a:r>
              <a:rPr lang="en-US" sz="3200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и извънкласни дейности</a:t>
            </a:r>
            <a:endParaRPr lang="bg-BG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1028" name="Picture 4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214422"/>
            <a:ext cx="3585733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000504"/>
            <a:ext cx="374441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84299585_136227340907421_58761769865392947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2501" y="3929066"/>
            <a:ext cx="3738589" cy="2714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4" name="Picture 2" descr="Няма налично описание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1285860"/>
            <a:ext cx="3571900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1060419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1388</TotalTime>
  <Words>550</Words>
  <Application>Microsoft Office PowerPoint</Application>
  <PresentationFormat>Презентация на цял екран (4:3)</PresentationFormat>
  <Paragraphs>171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35</vt:i4>
      </vt:variant>
    </vt:vector>
  </HeadingPairs>
  <TitlesOfParts>
    <vt:vector size="36" baseType="lpstr">
      <vt:lpstr>Office тема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User</cp:lastModifiedBy>
  <cp:revision>204</cp:revision>
  <dcterms:created xsi:type="dcterms:W3CDTF">2017-04-20T11:05:49Z</dcterms:created>
  <dcterms:modified xsi:type="dcterms:W3CDTF">2021-06-09T06:45:37Z</dcterms:modified>
</cp:coreProperties>
</file>